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17" r:id="rId25"/>
    <p:sldId id="302" r:id="rId26"/>
    <p:sldId id="297" r:id="rId27"/>
    <p:sldId id="282" r:id="rId28"/>
    <p:sldId id="294" r:id="rId29"/>
    <p:sldId id="323" r:id="rId30"/>
    <p:sldId id="284" r:id="rId31"/>
    <p:sldId id="266" r:id="rId32"/>
    <p:sldId id="298" r:id="rId33"/>
    <p:sldId id="279" r:id="rId34"/>
    <p:sldId id="315" r:id="rId35"/>
    <p:sldId id="280" r:id="rId36"/>
    <p:sldId id="295" r:id="rId37"/>
    <p:sldId id="288" r:id="rId38"/>
    <p:sldId id="307" r:id="rId39"/>
    <p:sldId id="289" r:id="rId40"/>
    <p:sldId id="324"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6"/>
    <p:restoredTop sz="79561"/>
  </p:normalViewPr>
  <p:slideViewPr>
    <p:cSldViewPr snapToGrid="0">
      <p:cViewPr>
        <p:scale>
          <a:sx n="131" d="100"/>
          <a:sy n="131" d="100"/>
        </p:scale>
        <p:origin x="184" y="20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Diesel</a:t>
            </a:r>
            <a:r>
              <a:rPr lang="de-DE" sz="1200" b="1" dirty="0">
                <a:sym typeface="Wingdings" pitchFamily="2" charset="2"/>
              </a:rPr>
              <a:t>: -0,14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Total </a:t>
            </a:r>
            <a:r>
              <a:rPr lang="de-DE" sz="1200" b="1" dirty="0" err="1"/>
              <a:t>Cost</a:t>
            </a:r>
            <a:r>
              <a:rPr lang="de-DE" sz="1200" b="1" dirty="0"/>
              <a:t>: -0,39 UND Total </a:t>
            </a:r>
            <a:r>
              <a:rPr lang="de-DE" sz="1200" b="1" dirty="0" err="1"/>
              <a:t>Cost</a:t>
            </a:r>
            <a:r>
              <a:rPr lang="de-DE" sz="1200" b="1" dirty="0"/>
              <a:t> </a:t>
            </a:r>
            <a:r>
              <a:rPr lang="de-DE" sz="1200" b="1" dirty="0" err="1"/>
              <a:t>Assigned</a:t>
            </a:r>
            <a:r>
              <a:rPr lang="de-DE" sz="1200" b="1" dirty="0"/>
              <a:t>: -0,35</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OTD: 0,27</a:t>
            </a:r>
          </a:p>
          <a:p>
            <a:pPr marL="13970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de-DE" sz="1200" dirty="0">
                <a:sym typeface="Wingdings" pitchFamily="2" charset="2"/>
              </a:rPr>
              <a:t>Maut Fahrleistungsindex ist ein Anhaltspunkt, um die deutsche Industrieproduktion abzuschätzen</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endParaRPr lang="de-DE" sz="1200" b="1" dirty="0">
              <a:sym typeface="Wingdings" pitchFamily="2" charset="2"/>
            </a:endParaRPr>
          </a:p>
          <a:p>
            <a:pPr>
              <a:lnSpc>
                <a:spcPct val="150000"/>
              </a:lnSpc>
            </a:pPr>
            <a:endParaRPr lang="de-DE" sz="1200" b="1" dirty="0">
              <a:sym typeface="Wingdings" pitchFamily="2" charset="2"/>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41377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1085376" y="2428582"/>
            <a:ext cx="3660877" cy="2254191"/>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976181"/>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pSp>
        <p:nvGrpSpPr>
          <p:cNvPr id="22" name="Gruppieren 21">
            <a:extLst>
              <a:ext uri="{FF2B5EF4-FFF2-40B4-BE49-F238E27FC236}">
                <a16:creationId xmlns:a16="http://schemas.microsoft.com/office/drawing/2014/main" id="{55702ADD-997A-0D49-9E77-59BBAC447061}"/>
              </a:ext>
            </a:extLst>
          </p:cNvPr>
          <p:cNvGrpSpPr/>
          <p:nvPr/>
        </p:nvGrpSpPr>
        <p:grpSpPr>
          <a:xfrm>
            <a:off x="836242" y="1581198"/>
            <a:ext cx="2539374" cy="3115889"/>
            <a:chOff x="463417" y="1053001"/>
            <a:chExt cx="2778558" cy="3390187"/>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rotWithShape="1">
            <a:blip r:embed="rId3"/>
            <a:srcRect t="16880" r="4666"/>
            <a:stretch/>
          </p:blipFill>
          <p:spPr>
            <a:xfrm>
              <a:off x="463418" y="3035026"/>
              <a:ext cx="2778557" cy="1408162"/>
            </a:xfrm>
            <a:prstGeom prst="rect">
              <a:avLst/>
            </a:prstGeom>
          </p:spPr>
        </p:pic>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rotWithShape="1">
            <a:blip r:embed="rId4"/>
            <a:srcRect b="5072"/>
            <a:stretch/>
          </p:blipFill>
          <p:spPr>
            <a:xfrm>
              <a:off x="463417" y="1053001"/>
              <a:ext cx="2778557" cy="1982030"/>
            </a:xfrm>
            <a:prstGeom prst="rect">
              <a:avLst/>
            </a:prstGeom>
          </p:spPr>
        </p:pic>
      </p:grpSp>
      <p:sp>
        <p:nvSpPr>
          <p:cNvPr id="12" name="Textfeld 11">
            <a:extLst>
              <a:ext uri="{FF2B5EF4-FFF2-40B4-BE49-F238E27FC236}">
                <a16:creationId xmlns:a16="http://schemas.microsoft.com/office/drawing/2014/main" id="{4E0C916D-2FBF-844A-BF02-F2F4FC9F7D79}"/>
              </a:ext>
            </a:extLst>
          </p:cNvPr>
          <p:cNvSpPr txBox="1"/>
          <p:nvPr/>
        </p:nvSpPr>
        <p:spPr>
          <a:xfrm>
            <a:off x="4897044" y="1074215"/>
            <a:ext cx="3410714" cy="307777"/>
          </a:xfrm>
          <a:prstGeom prst="rect">
            <a:avLst/>
          </a:prstGeom>
          <a:noFill/>
        </p:spPr>
        <p:txBody>
          <a:bodyPr wrap="square" rtlCol="0">
            <a:spAutoFit/>
          </a:bodyPr>
          <a:lstStyle/>
          <a:p>
            <a:r>
              <a:rPr lang="de-DE" b="1" dirty="0"/>
              <a:t>Beste Korrelationen</a:t>
            </a:r>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3893786226"/>
              </p:ext>
            </p:extLst>
          </p:nvPr>
        </p:nvGraphicFramePr>
        <p:xfrm>
          <a:off x="4974547" y="1371600"/>
          <a:ext cx="3498244" cy="3341588"/>
        </p:xfrm>
        <a:graphic>
          <a:graphicData uri="http://schemas.openxmlformats.org/drawingml/2006/table">
            <a:tbl>
              <a:tblPr firstRow="1" bandRow="1">
                <a:tableStyleId>{5C22544A-7EE6-4342-B048-85BDC9FD1C3A}</a:tableStyleId>
              </a:tblPr>
              <a:tblGrid>
                <a:gridCol w="1933047">
                  <a:extLst>
                    <a:ext uri="{9D8B030D-6E8A-4147-A177-3AD203B41FA5}">
                      <a16:colId xmlns:a16="http://schemas.microsoft.com/office/drawing/2014/main" val="2062269353"/>
                    </a:ext>
                  </a:extLst>
                </a:gridCol>
                <a:gridCol w="1565197">
                  <a:extLst>
                    <a:ext uri="{9D8B030D-6E8A-4147-A177-3AD203B41FA5}">
                      <a16:colId xmlns:a16="http://schemas.microsoft.com/office/drawing/2014/main" val="2218846662"/>
                    </a:ext>
                  </a:extLst>
                </a:gridCol>
              </a:tblGrid>
              <a:tr h="480625">
                <a:tc>
                  <a:txBody>
                    <a:bodyPr/>
                    <a:lstStyle/>
                    <a:p>
                      <a:r>
                        <a:rPr lang="de-DE" sz="1300" b="1" dirty="0"/>
                        <a:t>Externe und Interne Faktoren</a:t>
                      </a:r>
                    </a:p>
                  </a:txBody>
                  <a:tcPr/>
                </a:tc>
                <a:tc>
                  <a:txBody>
                    <a:bodyPr/>
                    <a:lstStyle/>
                    <a:p>
                      <a:r>
                        <a:rPr lang="de-DE" sz="1300" dirty="0"/>
                        <a:t>Korrelation</a:t>
                      </a:r>
                    </a:p>
                  </a:txBody>
                  <a:tcPr/>
                </a:tc>
                <a:extLst>
                  <a:ext uri="{0D108BD9-81ED-4DB2-BD59-A6C34878D82A}">
                    <a16:rowId xmlns:a16="http://schemas.microsoft.com/office/drawing/2014/main" val="833360527"/>
                  </a:ext>
                </a:extLst>
              </a:tr>
              <a:tr h="480625">
                <a:tc>
                  <a:txBody>
                    <a:bodyPr/>
                    <a:lstStyle/>
                    <a:p>
                      <a:r>
                        <a:rPr lang="de-DE" sz="1300" b="0" dirty="0"/>
                        <a:t>Auslastung</a:t>
                      </a:r>
                    </a:p>
                    <a:p>
                      <a:r>
                        <a:rPr lang="de-DE" sz="1300" b="0" dirty="0"/>
                        <a:t>Transportmarkt</a:t>
                      </a:r>
                    </a:p>
                  </a:txBody>
                  <a:tcPr/>
                </a:tc>
                <a:tc>
                  <a:txBody>
                    <a:bodyPr/>
                    <a:lstStyle/>
                    <a:p>
                      <a:r>
                        <a:rPr lang="de-DE" sz="1300" b="0" dirty="0"/>
                        <a:t>-0,5359</a:t>
                      </a:r>
                    </a:p>
                  </a:txBody>
                  <a:tcPr/>
                </a:tc>
                <a:extLst>
                  <a:ext uri="{0D108BD9-81ED-4DB2-BD59-A6C34878D82A}">
                    <a16:rowId xmlns:a16="http://schemas.microsoft.com/office/drawing/2014/main" val="2092955119"/>
                  </a:ext>
                </a:extLst>
              </a:tr>
              <a:tr h="480625">
                <a:tc>
                  <a:txBody>
                    <a:bodyPr/>
                    <a:lstStyle/>
                    <a:p>
                      <a:r>
                        <a:rPr lang="de-DE" sz="1300" b="0" dirty="0"/>
                        <a:t>LKW Maut Fahrleistungsindex</a:t>
                      </a:r>
                    </a:p>
                  </a:txBody>
                  <a:tcPr/>
                </a:tc>
                <a:tc>
                  <a:txBody>
                    <a:bodyPr/>
                    <a:lstStyle/>
                    <a:p>
                      <a:r>
                        <a:rPr lang="de-DE" sz="1300" b="0" dirty="0"/>
                        <a:t>-0,5109</a:t>
                      </a:r>
                    </a:p>
                  </a:txBody>
                  <a:tcPr/>
                </a:tc>
                <a:extLst>
                  <a:ext uri="{0D108BD9-81ED-4DB2-BD59-A6C34878D82A}">
                    <a16:rowId xmlns:a16="http://schemas.microsoft.com/office/drawing/2014/main" val="2869452295"/>
                  </a:ext>
                </a:extLst>
              </a:tr>
              <a:tr h="347717">
                <a:tc>
                  <a:txBody>
                    <a:bodyPr/>
                    <a:lstStyle/>
                    <a:p>
                      <a:r>
                        <a:rPr lang="de-DE" sz="1300" b="0" dirty="0"/>
                        <a:t>Gesamtkosten </a:t>
                      </a:r>
                    </a:p>
                  </a:txBody>
                  <a:tcPr/>
                </a:tc>
                <a:tc>
                  <a:txBody>
                    <a:bodyPr/>
                    <a:lstStyle/>
                    <a:p>
                      <a:r>
                        <a:rPr lang="de-DE" sz="1300" b="0" dirty="0"/>
                        <a:t>-0,3897</a:t>
                      </a:r>
                    </a:p>
                  </a:txBody>
                  <a:tcPr/>
                </a:tc>
                <a:extLst>
                  <a:ext uri="{0D108BD9-81ED-4DB2-BD59-A6C34878D82A}">
                    <a16:rowId xmlns:a16="http://schemas.microsoft.com/office/drawing/2014/main" val="3105160957"/>
                  </a:ext>
                </a:extLst>
              </a:tr>
              <a:tr h="480625">
                <a:tc>
                  <a:txBody>
                    <a:bodyPr/>
                    <a:lstStyle/>
                    <a:p>
                      <a:r>
                        <a:rPr lang="de-DE" sz="1300" b="0" dirty="0"/>
                        <a:t>Zugewiesene Transportkosten</a:t>
                      </a:r>
                    </a:p>
                  </a:txBody>
                  <a:tcPr/>
                </a:tc>
                <a:tc>
                  <a:txBody>
                    <a:bodyPr/>
                    <a:lstStyle/>
                    <a:p>
                      <a:r>
                        <a:rPr lang="de-DE" sz="1300" b="0" dirty="0"/>
                        <a:t>-0,3521</a:t>
                      </a:r>
                    </a:p>
                  </a:txBody>
                  <a:tcPr/>
                </a:tc>
                <a:extLst>
                  <a:ext uri="{0D108BD9-81ED-4DB2-BD59-A6C34878D82A}">
                    <a16:rowId xmlns:a16="http://schemas.microsoft.com/office/drawing/2014/main" val="3293100082"/>
                  </a:ext>
                </a:extLst>
              </a:tr>
              <a:tr h="347717">
                <a:tc>
                  <a:txBody>
                    <a:bodyPr/>
                    <a:lstStyle/>
                    <a:p>
                      <a:r>
                        <a:rPr lang="de-DE" sz="1300" b="0" dirty="0"/>
                        <a:t>OTD</a:t>
                      </a:r>
                    </a:p>
                  </a:txBody>
                  <a:tcPr/>
                </a:tc>
                <a:tc>
                  <a:txBody>
                    <a:bodyPr/>
                    <a:lstStyle/>
                    <a:p>
                      <a:r>
                        <a:rPr lang="de-DE" sz="1300" b="0" dirty="0"/>
                        <a:t>0,2659</a:t>
                      </a:r>
                    </a:p>
                  </a:txBody>
                  <a:tcPr/>
                </a:tc>
                <a:extLst>
                  <a:ext uri="{0D108BD9-81ED-4DB2-BD59-A6C34878D82A}">
                    <a16:rowId xmlns:a16="http://schemas.microsoft.com/office/drawing/2014/main" val="2283385371"/>
                  </a:ext>
                </a:extLst>
              </a:tr>
              <a:tr h="347717">
                <a:tc>
                  <a:txBody>
                    <a:bodyPr/>
                    <a:lstStyle/>
                    <a:p>
                      <a:r>
                        <a:rPr lang="de-DE" sz="1300" dirty="0">
                          <a:solidFill>
                            <a:schemeClr val="tx2"/>
                          </a:solidFill>
                        </a:rPr>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300" dirty="0">
                          <a:solidFill>
                            <a:schemeClr val="tx2"/>
                          </a:solidFill>
                        </a:rPr>
                        <a:t>-0,1413</a:t>
                      </a:r>
                    </a:p>
                  </a:txBody>
                  <a:tcPr/>
                </a:tc>
                <a:extLst>
                  <a:ext uri="{0D108BD9-81ED-4DB2-BD59-A6C34878D82A}">
                    <a16:rowId xmlns:a16="http://schemas.microsoft.com/office/drawing/2014/main" val="568874968"/>
                  </a:ext>
                </a:extLst>
              </a:tr>
              <a:tr h="347717">
                <a:tc>
                  <a:txBody>
                    <a:bodyPr/>
                    <a:lstStyle/>
                    <a:p>
                      <a:r>
                        <a:rPr lang="de-DE" sz="1300" dirty="0">
                          <a:solidFill>
                            <a:schemeClr val="tx2"/>
                          </a:solidFill>
                        </a:rPr>
                        <a:t>Spedition Google</a:t>
                      </a:r>
                    </a:p>
                  </a:txBody>
                  <a:tcPr/>
                </a:tc>
                <a:tc>
                  <a:txBody>
                    <a:bodyPr/>
                    <a:lstStyle/>
                    <a:p>
                      <a:r>
                        <a:rPr lang="de-DE" sz="1300" dirty="0">
                          <a:solidFill>
                            <a:schemeClr val="tx2"/>
                          </a:solidFill>
                        </a:rPr>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719817" y="2271568"/>
            <a:ext cx="1009952" cy="1395760"/>
          </a:xfrm>
          <a:prstGeom prst="stripedRightArrow">
            <a:avLst>
              <a:gd name="adj1" fmla="val 50000"/>
              <a:gd name="adj2" fmla="val 50000"/>
            </a:avLst>
          </a:prstGeom>
          <a:solidFill>
            <a:srgbClr val="3B599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6EB7D234-838A-CC47-A8F7-68EFD9456623}"/>
              </a:ext>
            </a:extLst>
          </p:cNvPr>
          <p:cNvSpPr txBox="1"/>
          <p:nvPr/>
        </p:nvSpPr>
        <p:spPr>
          <a:xfrm>
            <a:off x="764367" y="1272946"/>
            <a:ext cx="3410714" cy="307777"/>
          </a:xfrm>
          <a:prstGeom prst="rect">
            <a:avLst/>
          </a:prstGeom>
          <a:noFill/>
        </p:spPr>
        <p:txBody>
          <a:bodyPr wrap="square" rtlCol="0">
            <a:spAutoFit/>
          </a:bodyPr>
          <a:lstStyle/>
          <a:p>
            <a:r>
              <a:rPr lang="de-DE" b="1" dirty="0"/>
              <a:t>Ausschnitt aus R Studio</a:t>
            </a:r>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B1C3DC90-FDF7-C245-B781-FF2A74242999}"/>
              </a:ext>
            </a:extLst>
          </p:cNvPr>
          <p:cNvPicPr>
            <a:picLocks noChangeAspect="1"/>
          </p:cNvPicPr>
          <p:nvPr/>
        </p:nvPicPr>
        <p:blipFill>
          <a:blip r:embed="rId3"/>
          <a:stretch>
            <a:fillRect/>
          </a:stretch>
        </p:blipFill>
        <p:spPr>
          <a:xfrm>
            <a:off x="764510" y="1024350"/>
            <a:ext cx="6447462" cy="3979006"/>
          </a:xfrm>
          <a:prstGeom prst="rect">
            <a:avLst/>
          </a:prstGeom>
        </p:spPr>
      </p:pic>
    </p:spTree>
    <p:extLst>
      <p:ext uri="{BB962C8B-B14F-4D97-AF65-F5344CB8AC3E}">
        <p14:creationId xmlns:p14="http://schemas.microsoft.com/office/powerpoint/2010/main" val="356652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1536970" y="981516"/>
            <a:ext cx="7607030" cy="3936078"/>
          </a:xfrm>
          <a:prstGeom prst="rect">
            <a:avLst/>
          </a:prstGeom>
          <a:noFill/>
        </p:spPr>
        <p:txBody>
          <a:bodyPr wrap="square" rtlCol="0">
            <a:spAutoFit/>
          </a:bodyPr>
          <a:lstStyle/>
          <a:p>
            <a:pPr>
              <a:lnSpc>
                <a:spcPct val="150000"/>
              </a:lnSpc>
            </a:pPr>
            <a:r>
              <a:rPr lang="de-DE" sz="1200" b="1" dirty="0"/>
              <a:t>Auslastungstransportmarkt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Margenhöchststand im April-Mai 2020 aufgrund des Corona </a:t>
            </a:r>
            <a:r>
              <a:rPr lang="de-DE" sz="1200" dirty="0" err="1">
                <a:sym typeface="Wingdings" pitchFamily="2" charset="2"/>
              </a:rPr>
              <a:t>Lockdowns</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Juli 2020 Index Anstieg wie zum Vorjahr, wobei die Marge von </a:t>
            </a:r>
            <a:r>
              <a:rPr lang="de-DE" sz="1200" dirty="0" err="1">
                <a:sym typeface="Wingdings" pitchFamily="2" charset="2"/>
              </a:rPr>
              <a:t>InstaFreight</a:t>
            </a:r>
            <a:r>
              <a:rPr lang="de-DE" sz="1200" dirty="0">
                <a:sym typeface="Wingdings" pitchFamily="2" charset="2"/>
              </a:rPr>
              <a:t> gesunken </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Je höher die Auftragslage desto schlechter die Marge und umgekehrt</a:t>
            </a:r>
          </a:p>
          <a:p>
            <a:pPr marL="285750" indent="-285750">
              <a:lnSpc>
                <a:spcPct val="150000"/>
              </a:lnSpc>
              <a:buFont typeface="Arial" panose="020B0604020202020204" pitchFamily="34" charset="0"/>
              <a:buChar char="•"/>
            </a:pPr>
            <a:r>
              <a:rPr lang="de-DE" sz="1200" dirty="0">
                <a:sym typeface="Wingdings" pitchFamily="2" charset="2"/>
              </a:rPr>
              <a:t>Das heißt: Wenig Abhängigkeit der Spediteure von </a:t>
            </a:r>
            <a:r>
              <a:rPr lang="de-DE" sz="1200" dirty="0" err="1">
                <a:sym typeface="Wingdings" pitchFamily="2" charset="2"/>
              </a:rPr>
              <a:t>InstaFreight</a:t>
            </a:r>
            <a:endParaRPr lang="de-DE" sz="1200" dirty="0">
              <a:sym typeface="Wingdings" pitchFamily="2" charset="2"/>
            </a:endParaRP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wenig Korrelation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p:txBody>
      </p:sp>
      <p:pic>
        <p:nvPicPr>
          <p:cNvPr id="14" name="Grafik 13" descr="LKW Silhouette">
            <a:extLst>
              <a:ext uri="{FF2B5EF4-FFF2-40B4-BE49-F238E27FC236}">
                <a16:creationId xmlns:a16="http://schemas.microsoft.com/office/drawing/2014/main" id="{ADB77C2A-4224-F640-BF99-5324983D2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076" y="981515"/>
            <a:ext cx="737525" cy="737525"/>
          </a:xfrm>
          <a:prstGeom prst="rect">
            <a:avLst/>
          </a:prstGeom>
        </p:spPr>
      </p:pic>
      <p:pic>
        <p:nvPicPr>
          <p:cNvPr id="15" name="Grafik 14" descr="Lupe Silhouette">
            <a:extLst>
              <a:ext uri="{FF2B5EF4-FFF2-40B4-BE49-F238E27FC236}">
                <a16:creationId xmlns:a16="http://schemas.microsoft.com/office/drawing/2014/main" id="{56C6ECDF-303C-AB42-BA4F-1516CD4B4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075" y="4488622"/>
            <a:ext cx="476655" cy="476655"/>
          </a:xfrm>
          <a:prstGeom prst="rect">
            <a:avLst/>
          </a:prstGeom>
        </p:spPr>
      </p:pic>
      <p:pic>
        <p:nvPicPr>
          <p:cNvPr id="22" name="Grafik 21" descr="Signal Silhouette">
            <a:extLst>
              <a:ext uri="{FF2B5EF4-FFF2-40B4-BE49-F238E27FC236}">
                <a16:creationId xmlns:a16="http://schemas.microsoft.com/office/drawing/2014/main" id="{04D59A58-49E7-D441-B3DE-40DF950F74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502" y="3670532"/>
            <a:ext cx="607800" cy="607800"/>
          </a:xfrm>
          <a:prstGeom prst="rect">
            <a:avLst/>
          </a:prstGeom>
        </p:spPr>
      </p:pic>
      <p:pic>
        <p:nvPicPr>
          <p:cNvPr id="5" name="Grafik 4" descr="Ölfass Silhouette">
            <a:extLst>
              <a:ext uri="{FF2B5EF4-FFF2-40B4-BE49-F238E27FC236}">
                <a16:creationId xmlns:a16="http://schemas.microsoft.com/office/drawing/2014/main" id="{68003DB1-2FE7-204F-9DC7-CAF38B5E2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989" y="2747417"/>
            <a:ext cx="712827" cy="712827"/>
          </a:xfrm>
          <a:prstGeom prst="rect">
            <a:avLst/>
          </a:prstGeom>
        </p:spPr>
      </p:pic>
      <p:pic>
        <p:nvPicPr>
          <p:cNvPr id="7" name="Grafik 6" descr="Dokument Silhouette">
            <a:extLst>
              <a:ext uri="{FF2B5EF4-FFF2-40B4-BE49-F238E27FC236}">
                <a16:creationId xmlns:a16="http://schemas.microsoft.com/office/drawing/2014/main" id="{41E9C5F0-73F3-1140-B8EB-394B342D59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502" y="1929329"/>
            <a:ext cx="607800" cy="607800"/>
          </a:xfrm>
          <a:prstGeom prst="rect">
            <a:avLst/>
          </a:prstGeom>
        </p:spPr>
      </p:pic>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42569" y="1231480"/>
            <a:ext cx="7270908" cy="3108543"/>
          </a:xfrm>
          <a:prstGeom prst="rect">
            <a:avLst/>
          </a:prstGeom>
        </p:spPr>
        <p:txBody>
          <a:bodyPr wrap="square">
            <a:spAutoFit/>
          </a:bodyPr>
          <a:lstStyle/>
          <a:p>
            <a:pPr lvl="1"/>
            <a:r>
              <a:rPr lang="de-DE" b="1" dirty="0">
                <a:solidFill>
                  <a:schemeClr val="bg2"/>
                </a:solidFill>
              </a:rPr>
              <a:t>3PL profitabler</a:t>
            </a:r>
            <a:r>
              <a:rPr lang="de-DE" dirty="0">
                <a:solidFill>
                  <a:schemeClr val="bg2"/>
                </a:solidFill>
              </a:rPr>
              <a:t>: Bereits viele Erfahrungen vorhanden </a:t>
            </a:r>
          </a:p>
          <a:p>
            <a:pPr lvl="1"/>
            <a:r>
              <a:rPr lang="de-DE" dirty="0">
                <a:solidFill>
                  <a:schemeClr val="bg2"/>
                </a:solidFill>
                <a:sym typeface="Wingdings" pitchFamily="2" charset="2"/>
              </a:rPr>
              <a:t> </a:t>
            </a:r>
            <a:r>
              <a:rPr lang="de-DE" dirty="0">
                <a:solidFill>
                  <a:schemeClr val="bg2"/>
                </a:solidFill>
              </a:rPr>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solidFill>
                <a:schemeClr val="bg2"/>
              </a:solidFill>
            </a:endParaRPr>
          </a:p>
          <a:p>
            <a:endParaRPr lang="de-DE" dirty="0">
              <a:solidFill>
                <a:schemeClr val="bg2"/>
              </a:solidFill>
            </a:endParaRPr>
          </a:p>
          <a:p>
            <a:r>
              <a:rPr lang="de-DE" b="1" dirty="0">
                <a:solidFill>
                  <a:schemeClr val="bg2"/>
                </a:solidFill>
              </a:rPr>
              <a:t>Transportauftrag von Bulk-Waren am profitabelsten</a:t>
            </a:r>
            <a:r>
              <a:rPr lang="de-DE" dirty="0">
                <a:solidFill>
                  <a:schemeClr val="bg2"/>
                </a:solidFill>
              </a:rPr>
              <a:t>: Da doppelt so hoch wie bei </a:t>
            </a:r>
            <a:r>
              <a:rPr lang="de-DE" dirty="0" err="1">
                <a:solidFill>
                  <a:schemeClr val="bg2"/>
                </a:solidFill>
              </a:rPr>
              <a:t>Full</a:t>
            </a:r>
            <a:r>
              <a:rPr lang="de-DE" dirty="0">
                <a:solidFill>
                  <a:schemeClr val="bg2"/>
                </a:solidFill>
              </a:rPr>
              <a:t> Truck und </a:t>
            </a:r>
            <a:r>
              <a:rPr lang="de-DE" dirty="0" err="1">
                <a:solidFill>
                  <a:schemeClr val="bg2"/>
                </a:solidFill>
              </a:rPr>
              <a:t>Pallet</a:t>
            </a:r>
            <a:r>
              <a:rPr lang="de-DE" dirty="0">
                <a:solidFill>
                  <a:schemeClr val="bg2"/>
                </a:solidFill>
              </a:rPr>
              <a:t>. Jedoch hat </a:t>
            </a:r>
            <a:r>
              <a:rPr lang="de-DE" dirty="0" err="1">
                <a:solidFill>
                  <a:schemeClr val="bg2"/>
                </a:solidFill>
              </a:rPr>
              <a:t>InstaFreight</a:t>
            </a:r>
            <a:r>
              <a:rPr lang="de-DE" dirty="0">
                <a:solidFill>
                  <a:schemeClr val="bg2"/>
                </a:solidFill>
              </a:rPr>
              <a:t> bisher nur wenig Aufträge für Bulk-Waren bekommen (&lt;6000 Aufträge) </a:t>
            </a:r>
          </a:p>
          <a:p>
            <a:pPr marL="285750" indent="-285750">
              <a:buFont typeface="Wingdings" pitchFamily="2" charset="2"/>
              <a:buChar char="à"/>
            </a:pPr>
            <a:r>
              <a:rPr lang="de-DE" dirty="0">
                <a:solidFill>
                  <a:schemeClr val="bg2"/>
                </a:solidFill>
                <a:sym typeface="Wingdings" pitchFamily="2" charset="2"/>
              </a:rPr>
              <a:t>Bessere Kondition für Kunden und mehr/gezielte Marketing-Aktivitäten</a:t>
            </a:r>
          </a:p>
          <a:p>
            <a:pPr marL="285750" indent="-285750">
              <a:buFont typeface="Wingdings" pitchFamily="2" charset="2"/>
              <a:buChar char="à"/>
            </a:pPr>
            <a:endParaRPr lang="de-DE" dirty="0">
              <a:solidFill>
                <a:schemeClr val="bg2"/>
              </a:solidFill>
              <a:sym typeface="Wingdings" pitchFamily="2" charset="2"/>
            </a:endParaRPr>
          </a:p>
          <a:p>
            <a:pPr marL="285750" indent="-285750">
              <a:buFont typeface="Wingdings" pitchFamily="2" charset="2"/>
              <a:buChar char="à"/>
            </a:pPr>
            <a:endParaRPr lang="de-DE" dirty="0">
              <a:solidFill>
                <a:schemeClr val="bg2"/>
              </a:solidFill>
              <a:sym typeface="Wingdings" pitchFamily="2" charset="2"/>
            </a:endParaRPr>
          </a:p>
          <a:p>
            <a:r>
              <a:rPr lang="de-DE" b="1" dirty="0">
                <a:solidFill>
                  <a:schemeClr val="bg2"/>
                </a:solidFill>
                <a:sym typeface="Wingdings" pitchFamily="2" charset="2"/>
              </a:rPr>
              <a:t>Zugewiesene Transportkosten</a:t>
            </a:r>
            <a:r>
              <a:rPr lang="de-DE" dirty="0">
                <a:solidFill>
                  <a:schemeClr val="bg2"/>
                </a:solidFill>
                <a:sym typeface="Wingdings" pitchFamily="2" charset="2"/>
              </a:rPr>
              <a:t>: Tendenziell steigend und schwierig zu bemessen, daher</a:t>
            </a:r>
          </a:p>
          <a:p>
            <a:r>
              <a:rPr lang="de-DE" dirty="0">
                <a:solidFill>
                  <a:schemeClr val="bg2"/>
                </a:solidFill>
                <a:sym typeface="Wingdings" pitchFamily="2" charset="2"/>
              </a:rPr>
              <a:t> Statistische Modell/Vorhersage anwenden, um Verhandlungspotenzial auszuschöpfen</a:t>
            </a:r>
            <a:r>
              <a:rPr lang="de-DE" dirty="0">
                <a:solidFill>
                  <a:schemeClr val="bg2"/>
                </a:solidFill>
              </a:rPr>
              <a:t>. Dadurch geringere </a:t>
            </a:r>
            <a:r>
              <a:rPr lang="de-DE" dirty="0">
                <a:solidFill>
                  <a:schemeClr val="bg2"/>
                </a:solidFill>
                <a:sym typeface="Wingdings" pitchFamily="2" charset="2"/>
              </a:rPr>
              <a:t>Transportkosten und mehr Gewinnmarge erzielen.</a:t>
            </a:r>
            <a:endParaRPr lang="de-DE" dirty="0">
              <a:solidFill>
                <a:schemeClr val="bg2"/>
              </a:solidFill>
            </a:endParaRPr>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23" y="2309722"/>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23" y="3501124"/>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323"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Danke für Eure Aufmerksamkeit!</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756799"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lvl="0"/>
            <a:r>
              <a:rPr lang="de-DE" sz="2000" dirty="0">
                <a:latin typeface="Oswald"/>
                <a:ea typeface="Oswald"/>
                <a:cs typeface="Oswald"/>
                <a:sym typeface="Oswald"/>
              </a:rPr>
              <a:t>Backup: </a:t>
            </a: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latin typeface="Oswald"/>
                <a:ea typeface="Oswald"/>
                <a:cs typeface="Oswald"/>
                <a:sym typeface="Oswald"/>
              </a:rPr>
              <a:t>Backup: </a:t>
            </a:r>
            <a:r>
              <a:rPr lang="de-DE" dirty="0">
                <a:latin typeface="Oswald"/>
              </a:rPr>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1125761"/>
            <a:ext cx="6181665" cy="3817178"/>
          </a:xfrm>
          <a:prstGeom prst="rect">
            <a:avLst/>
          </a:prstGeom>
        </p:spPr>
      </p:pic>
      <p:sp>
        <p:nvSpPr>
          <p:cNvPr id="10" name="Titel 1">
            <a:extLst>
              <a:ext uri="{FF2B5EF4-FFF2-40B4-BE49-F238E27FC236}">
                <a16:creationId xmlns:a16="http://schemas.microsoft.com/office/drawing/2014/main" id="{994BE98C-61E6-7A4A-B445-D9C32F6A3767}"/>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Custom Rate </a:t>
            </a:r>
            <a:r>
              <a:rPr lang="de-DE" dirty="0" err="1">
                <a:latin typeface="Oswald"/>
                <a:ea typeface="Oswald"/>
                <a:cs typeface="Oswald"/>
                <a:sym typeface="Oswald"/>
              </a:rPr>
              <a:t>Shipments</a:t>
            </a:r>
            <a:endParaRPr lang="de-DE" dirty="0">
              <a:latin typeface="Oswald"/>
            </a:endParaRPr>
          </a:p>
        </p:txBody>
      </p:sp>
    </p:spTree>
    <p:extLst>
      <p:ext uri="{BB962C8B-B14F-4D97-AF65-F5344CB8AC3E}">
        <p14:creationId xmlns:p14="http://schemas.microsoft.com/office/powerpoint/2010/main" val="188724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el 1">
            <a:extLst>
              <a:ext uri="{FF2B5EF4-FFF2-40B4-BE49-F238E27FC236}">
                <a16:creationId xmlns:a16="http://schemas.microsoft.com/office/drawing/2014/main" id="{016F335A-3EF6-FF4A-BFEF-124F486BBC70}"/>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6286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el 1">
            <a:extLst>
              <a:ext uri="{FF2B5EF4-FFF2-40B4-BE49-F238E27FC236}">
                <a16:creationId xmlns:a16="http://schemas.microsoft.com/office/drawing/2014/main" id="{0C77770B-FC24-B74A-A8A6-3B558282C9F2}"/>
              </a:ext>
            </a:extLst>
          </p:cNvPr>
          <p:cNvSpPr>
            <a:spLocks noGrp="1"/>
          </p:cNvSpPr>
          <p:nvPr>
            <p:ph type="title"/>
          </p:nvPr>
        </p:nvSpPr>
        <p:spPr>
          <a:xfrm>
            <a:off x="334963" y="415925"/>
            <a:ext cx="8474075" cy="608013"/>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4131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Fehlerkennzahl der Korrelationen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pSp>
        <p:nvGrpSpPr>
          <p:cNvPr id="4" name="Gruppieren 3">
            <a:extLst>
              <a:ext uri="{FF2B5EF4-FFF2-40B4-BE49-F238E27FC236}">
                <a16:creationId xmlns:a16="http://schemas.microsoft.com/office/drawing/2014/main" id="{286C10B3-7F20-6140-9C56-AAFC1FEB0311}"/>
              </a:ext>
            </a:extLst>
          </p:cNvPr>
          <p:cNvGrpSpPr/>
          <p:nvPr/>
        </p:nvGrpSpPr>
        <p:grpSpPr>
          <a:xfrm>
            <a:off x="1544267" y="1403195"/>
            <a:ext cx="6539418" cy="2954796"/>
            <a:chOff x="756327" y="1052999"/>
            <a:chExt cx="6259394" cy="2591537"/>
          </a:xfrm>
        </p:grpSpPr>
        <p:pic>
          <p:nvPicPr>
            <p:cNvPr id="22" name="Grafik 21">
              <a:extLst>
                <a:ext uri="{FF2B5EF4-FFF2-40B4-BE49-F238E27FC236}">
                  <a16:creationId xmlns:a16="http://schemas.microsoft.com/office/drawing/2014/main" id="{5B4640F2-F04F-BE44-A69D-5EBE48DBEAA0}"/>
                </a:ext>
              </a:extLst>
            </p:cNvPr>
            <p:cNvPicPr>
              <a:picLocks noChangeAspect="1"/>
            </p:cNvPicPr>
            <p:nvPr/>
          </p:nvPicPr>
          <p:blipFill>
            <a:blip r:embed="rId3"/>
            <a:stretch>
              <a:fillRect/>
            </a:stretch>
          </p:blipFill>
          <p:spPr>
            <a:xfrm>
              <a:off x="756327" y="1052999"/>
              <a:ext cx="6259394" cy="2059851"/>
            </a:xfrm>
            <a:prstGeom prst="rect">
              <a:avLst/>
            </a:prstGeom>
          </p:spPr>
        </p:pic>
        <p:pic>
          <p:nvPicPr>
            <p:cNvPr id="3" name="Grafik 2">
              <a:extLst>
                <a:ext uri="{FF2B5EF4-FFF2-40B4-BE49-F238E27FC236}">
                  <a16:creationId xmlns:a16="http://schemas.microsoft.com/office/drawing/2014/main" id="{629E7CDB-BF49-A84F-A019-981B855780A4}"/>
                </a:ext>
              </a:extLst>
            </p:cNvPr>
            <p:cNvPicPr>
              <a:picLocks noChangeAspect="1"/>
            </p:cNvPicPr>
            <p:nvPr/>
          </p:nvPicPr>
          <p:blipFill>
            <a:blip r:embed="rId4"/>
            <a:stretch>
              <a:fillRect/>
            </a:stretch>
          </p:blipFill>
          <p:spPr>
            <a:xfrm>
              <a:off x="756327" y="3112850"/>
              <a:ext cx="6259394" cy="531686"/>
            </a:xfrm>
            <a:prstGeom prst="rect">
              <a:avLst/>
            </a:prstGeom>
          </p:spPr>
        </p:pic>
      </p:grpSp>
    </p:spTree>
    <p:extLst>
      <p:ext uri="{BB962C8B-B14F-4D97-AF65-F5344CB8AC3E}">
        <p14:creationId xmlns:p14="http://schemas.microsoft.com/office/powerpoint/2010/main" val="408337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2888</Words>
  <Application>Microsoft Macintosh PowerPoint</Application>
  <PresentationFormat>Bildschirmpräsentation (16:9)</PresentationFormat>
  <Paragraphs>568</Paragraphs>
  <Slides>40</Slides>
  <Notes>39</Notes>
  <HiddenSlides>7</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40</vt:i4>
      </vt:variant>
    </vt:vector>
  </HeadingPairs>
  <TitlesOfParts>
    <vt:vector size="45" baseType="lpstr">
      <vt:lpstr>Roboto</vt:lpstr>
      <vt:lpstr>Arial</vt:lpstr>
      <vt:lpstr>Wingdings</vt:lpstr>
      <vt:lpstr>Oswald</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2. Korrelation: Modell</vt:lpstr>
      <vt:lpstr>3. Korrelation: Erkenntnisse</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Backup: Kosten und Umsatz von InstaFreight  in 2018 bis 2020 (in €) insgesamt</vt:lpstr>
      <vt:lpstr>Backup: Vorgegebene Prognose in Margin</vt:lpstr>
      <vt:lpstr>Backup: Margin CSV Forecast abgebildet</vt:lpstr>
      <vt:lpstr>Backup: Custom Rate Shipments</vt:lpstr>
      <vt:lpstr>Backup: Visuelle Exploration</vt:lpstr>
      <vt:lpstr>Backup: Visuelle Exploration</vt:lpstr>
      <vt:lpstr>Backup: Fehlerkennzahl der Korrelationen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253</cp:revision>
  <dcterms:modified xsi:type="dcterms:W3CDTF">2021-02-16T23:25:35Z</dcterms:modified>
</cp:coreProperties>
</file>